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81" r:id="rId23"/>
    <p:sldId id="279" r:id="rId24"/>
    <p:sldId id="277" r:id="rId25"/>
    <p:sldId id="278" r:id="rId26"/>
    <p:sldId id="276" r:id="rId27"/>
  </p:sldIdLst>
  <p:sldSz cx="9144000" cy="5143500" type="screen16x9"/>
  <p:notesSz cx="6858000" cy="9144000"/>
  <p:embeddedFontLst>
    <p:embeddedFont>
      <p:font typeface="Average" panose="020B0604020202020204" charset="0"/>
      <p:regular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Open Sans SemiBold" panose="020B0604020202020204" charset="0"/>
      <p:regular r:id="rId46"/>
      <p:bold r:id="rId47"/>
      <p:italic r:id="rId48"/>
      <p:boldItalic r:id="rId49"/>
    </p:embeddedFont>
    <p:embeddedFont>
      <p:font typeface="Oswald" panose="020B0604020202020204" charset="0"/>
      <p:regular r:id="rId50"/>
      <p:bold r:id="rId51"/>
    </p:embeddedFont>
    <p:embeddedFont>
      <p:font typeface="Playfair Display" panose="020B0604020202020204" charset="0"/>
      <p:regular r:id="rId52"/>
      <p:bold r:id="rId53"/>
      <p:italic r:id="rId54"/>
      <p:boldItalic r:id="rId55"/>
    </p:embeddedFont>
    <p:embeddedFont>
      <p:font typeface="Roboto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643"/>
  </p:normalViewPr>
  <p:slideViewPr>
    <p:cSldViewPr snapToGrid="0">
      <p:cViewPr varScale="1">
        <p:scale>
          <a:sx n="89" d="100"/>
          <a:sy n="89" d="100"/>
        </p:scale>
        <p:origin x="62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113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40888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25717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/>
              <a:t>Restaurant Consultancy Services</a:t>
            </a:r>
            <a:endParaRPr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662B-4B16-4790-AAFF-74CEC1A4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822226"/>
            <a:ext cx="2290762" cy="1438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580A5-E644-4E21-BB2D-52E8DF95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810" y="2209799"/>
            <a:ext cx="2785190" cy="2233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7824" y="0"/>
            <a:ext cx="4381500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2618BF-C3AA-4609-A574-3BD99824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431" y="4221955"/>
            <a:ext cx="626269" cy="2978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2307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AF6F6-F0DA-9D4A-A658-FD20D912A847}"/>
              </a:ext>
            </a:extLst>
          </p:cNvPr>
          <p:cNvSpPr/>
          <p:nvPr/>
        </p:nvSpPr>
        <p:spPr>
          <a:xfrm>
            <a:off x="311699" y="896598"/>
            <a:ext cx="86179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●  Restaurant(</a:t>
            </a:r>
            <a:r>
              <a:rPr lang="en-US" b="1" u="sng" dirty="0" err="1"/>
              <a:t>resId</a:t>
            </a:r>
            <a:r>
              <a:rPr lang="en-US" dirty="0"/>
              <a:t>, </a:t>
            </a:r>
            <a:r>
              <a:rPr lang="en-US" dirty="0" err="1"/>
              <a:t>resName</a:t>
            </a:r>
            <a:r>
              <a:rPr lang="en-US" dirty="0"/>
              <a:t>, </a:t>
            </a:r>
            <a:r>
              <a:rPr lang="en-US" dirty="0" err="1"/>
              <a:t>resStreet</a:t>
            </a:r>
            <a:r>
              <a:rPr lang="en-US" dirty="0"/>
              <a:t>, </a:t>
            </a:r>
            <a:r>
              <a:rPr lang="en-US" dirty="0" err="1"/>
              <a:t>resCity</a:t>
            </a:r>
            <a:r>
              <a:rPr lang="en-US" dirty="0"/>
              <a:t>, </a:t>
            </a:r>
            <a:r>
              <a:rPr lang="en-US" dirty="0" err="1"/>
              <a:t>resState</a:t>
            </a:r>
            <a:r>
              <a:rPr lang="en-US" dirty="0"/>
              <a:t>, </a:t>
            </a:r>
            <a:r>
              <a:rPr lang="en-US" dirty="0" err="1"/>
              <a:t>resPostalCode</a:t>
            </a:r>
            <a:r>
              <a:rPr lang="en-US" dirty="0"/>
              <a:t>, </a:t>
            </a:r>
            <a:r>
              <a:rPr lang="en-US" dirty="0" err="1"/>
              <a:t>resPhoneNo</a:t>
            </a:r>
            <a:r>
              <a:rPr lang="en-US" dirty="0"/>
              <a:t>, </a:t>
            </a:r>
            <a:r>
              <a:rPr lang="en-US" dirty="0" err="1"/>
              <a:t>resLat</a:t>
            </a:r>
            <a:r>
              <a:rPr lang="en-US" dirty="0"/>
              <a:t>, resLong, </a:t>
            </a:r>
            <a:r>
              <a:rPr lang="en-US" dirty="0" err="1"/>
              <a:t>resStars</a:t>
            </a:r>
            <a:r>
              <a:rPr lang="en-US" dirty="0"/>
              <a:t>, </a:t>
            </a:r>
            <a:r>
              <a:rPr lang="en-US" dirty="0" err="1"/>
              <a:t>resRevCNT</a:t>
            </a:r>
            <a:r>
              <a:rPr lang="en-US" dirty="0"/>
              <a:t>, </a:t>
            </a:r>
            <a:r>
              <a:rPr lang="en-US" dirty="0" err="1"/>
              <a:t>resPrice</a:t>
            </a:r>
            <a:r>
              <a:rPr lang="en-US" dirty="0"/>
              <a:t>, </a:t>
            </a:r>
            <a:r>
              <a:rPr lang="en-US" dirty="0" err="1"/>
              <a:t>resTransactionType</a:t>
            </a:r>
            <a:r>
              <a:rPr lang="en-US" dirty="0"/>
              <a:t>, monStartTime, </a:t>
            </a:r>
            <a:r>
              <a:rPr lang="en-US" dirty="0" err="1"/>
              <a:t>monEndTime</a:t>
            </a:r>
            <a:r>
              <a:rPr lang="en-US" dirty="0"/>
              <a:t>, </a:t>
            </a:r>
            <a:r>
              <a:rPr lang="en-US" dirty="0" err="1"/>
              <a:t>tuesStartTime</a:t>
            </a:r>
            <a:r>
              <a:rPr lang="en-US" dirty="0"/>
              <a:t>, </a:t>
            </a:r>
            <a:r>
              <a:rPr lang="en-US" dirty="0" err="1"/>
              <a:t>tuesEndTime</a:t>
            </a:r>
            <a:r>
              <a:rPr lang="en-US" dirty="0"/>
              <a:t>, </a:t>
            </a:r>
            <a:r>
              <a:rPr lang="en-US" dirty="0" err="1"/>
              <a:t>wedStartTime</a:t>
            </a:r>
            <a:r>
              <a:rPr lang="en-US" dirty="0"/>
              <a:t>, </a:t>
            </a:r>
            <a:r>
              <a:rPr lang="en-US" dirty="0" err="1"/>
              <a:t>wedEndTime</a:t>
            </a:r>
            <a:r>
              <a:rPr lang="en-US" dirty="0"/>
              <a:t>, </a:t>
            </a:r>
            <a:r>
              <a:rPr lang="en-US" dirty="0" err="1"/>
              <a:t>thurStartTime</a:t>
            </a:r>
            <a:r>
              <a:rPr lang="en-US" dirty="0"/>
              <a:t>, </a:t>
            </a:r>
            <a:r>
              <a:rPr lang="en-US" dirty="0" err="1"/>
              <a:t>thurEndTime</a:t>
            </a:r>
            <a:r>
              <a:rPr lang="en-US" dirty="0"/>
              <a:t>, </a:t>
            </a:r>
            <a:r>
              <a:rPr lang="en-US" dirty="0" err="1"/>
              <a:t>friStartTime</a:t>
            </a:r>
            <a:r>
              <a:rPr lang="en-US" dirty="0"/>
              <a:t>, </a:t>
            </a:r>
            <a:r>
              <a:rPr lang="en-US" dirty="0" err="1"/>
              <a:t>friEndTime</a:t>
            </a:r>
            <a:r>
              <a:rPr lang="en-US" dirty="0"/>
              <a:t>, </a:t>
            </a:r>
            <a:r>
              <a:rPr lang="en-US" dirty="0" err="1"/>
              <a:t>satStartTime</a:t>
            </a:r>
            <a:r>
              <a:rPr lang="en-US" dirty="0"/>
              <a:t>, </a:t>
            </a:r>
            <a:r>
              <a:rPr lang="en-US" dirty="0" err="1"/>
              <a:t>satEndTime</a:t>
            </a:r>
            <a:r>
              <a:rPr lang="en-US" dirty="0"/>
              <a:t>, </a:t>
            </a:r>
            <a:r>
              <a:rPr lang="en-US" dirty="0" err="1"/>
              <a:t>sunStartTime</a:t>
            </a:r>
            <a:r>
              <a:rPr lang="en-US" dirty="0"/>
              <a:t>, </a:t>
            </a:r>
            <a:r>
              <a:rPr lang="en-US" dirty="0" err="1"/>
              <a:t>sunEndTime</a:t>
            </a:r>
            <a:r>
              <a:rPr lang="en-US" dirty="0"/>
              <a:t>, </a:t>
            </a:r>
            <a:r>
              <a:rPr lang="en-US" i="1" dirty="0" err="1"/>
              <a:t>stopId</a:t>
            </a:r>
            <a:r>
              <a:rPr lang="en-US" i="1" dirty="0"/>
              <a:t>, </a:t>
            </a:r>
            <a:r>
              <a:rPr lang="en-US" dirty="0" err="1"/>
              <a:t>walktimeToRes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Category(</a:t>
            </a:r>
            <a:r>
              <a:rPr lang="en-US" b="1" u="sng" dirty="0" err="1"/>
              <a:t>categoryId</a:t>
            </a:r>
            <a:r>
              <a:rPr lang="en-US" dirty="0"/>
              <a:t>, </a:t>
            </a:r>
            <a:r>
              <a:rPr lang="en-US" dirty="0" err="1"/>
              <a:t>categoryName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Customer</a:t>
            </a:r>
            <a:r>
              <a:rPr lang="en-US" b="1" dirty="0"/>
              <a:t>(</a:t>
            </a:r>
            <a:r>
              <a:rPr lang="en-US" b="1" u="sng" dirty="0" err="1"/>
              <a:t>cusId</a:t>
            </a:r>
            <a:r>
              <a:rPr lang="en-US" dirty="0"/>
              <a:t>, </a:t>
            </a:r>
            <a:r>
              <a:rPr lang="en-US" dirty="0" err="1"/>
              <a:t>cusName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Review(</a:t>
            </a:r>
            <a:r>
              <a:rPr lang="en-US" b="1" u="sng" dirty="0" err="1"/>
              <a:t>revId</a:t>
            </a:r>
            <a:r>
              <a:rPr lang="en-US" dirty="0"/>
              <a:t>, </a:t>
            </a:r>
            <a:r>
              <a:rPr lang="en-US" dirty="0" err="1"/>
              <a:t>revRating</a:t>
            </a:r>
            <a:r>
              <a:rPr lang="en-US" dirty="0"/>
              <a:t>, </a:t>
            </a:r>
            <a:r>
              <a:rPr lang="en-US" dirty="0" err="1"/>
              <a:t>revDate</a:t>
            </a:r>
            <a:r>
              <a:rPr lang="en-US" dirty="0"/>
              <a:t>, </a:t>
            </a:r>
            <a:r>
              <a:rPr lang="en-US" dirty="0" err="1"/>
              <a:t>revText</a:t>
            </a:r>
            <a:r>
              <a:rPr lang="en-US" dirty="0"/>
              <a:t>, </a:t>
            </a:r>
            <a:r>
              <a:rPr lang="en-US" i="1" dirty="0" err="1"/>
              <a:t>cusId</a:t>
            </a:r>
            <a:r>
              <a:rPr lang="en-US" dirty="0"/>
              <a:t>, </a:t>
            </a:r>
            <a:r>
              <a:rPr lang="en-US" i="1" dirty="0" err="1"/>
              <a:t>resId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Shuttle(</a:t>
            </a:r>
            <a:r>
              <a:rPr lang="en-US" b="1" u="sng" dirty="0" err="1"/>
              <a:t>busId</a:t>
            </a:r>
            <a:r>
              <a:rPr lang="en-US" dirty="0"/>
              <a:t>, </a:t>
            </a:r>
            <a:r>
              <a:rPr lang="en-US" dirty="0" err="1"/>
              <a:t>busNo</a:t>
            </a:r>
            <a:r>
              <a:rPr lang="en-US" dirty="0"/>
              <a:t>, </a:t>
            </a:r>
            <a:r>
              <a:rPr lang="en-US" dirty="0" err="1"/>
              <a:t>busName</a:t>
            </a:r>
            <a:r>
              <a:rPr lang="en-US" dirty="0"/>
              <a:t>, </a:t>
            </a:r>
            <a:r>
              <a:rPr lang="en-US" dirty="0" err="1"/>
              <a:t>busFinalDest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Stop(</a:t>
            </a:r>
            <a:r>
              <a:rPr lang="en-US" b="1" u="sng" dirty="0" err="1"/>
              <a:t>stopId</a:t>
            </a:r>
            <a:r>
              <a:rPr lang="en-US" dirty="0"/>
              <a:t>, stopName, </a:t>
            </a:r>
            <a:r>
              <a:rPr lang="en-US" dirty="0" err="1"/>
              <a:t>stopLat</a:t>
            </a:r>
            <a:r>
              <a:rPr lang="en-US" dirty="0"/>
              <a:t>, </a:t>
            </a:r>
            <a:r>
              <a:rPr lang="en-US" dirty="0" err="1"/>
              <a:t>stopLong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Belong(</a:t>
            </a:r>
            <a:r>
              <a:rPr lang="en-US" b="1" i="1" u="sng" dirty="0" err="1"/>
              <a:t>resId</a:t>
            </a:r>
            <a:r>
              <a:rPr lang="en-US" dirty="0"/>
              <a:t>, </a:t>
            </a:r>
            <a:r>
              <a:rPr lang="en-US" b="1" i="1" u="sng" dirty="0" err="1"/>
              <a:t>categoryId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●  Have(</a:t>
            </a:r>
            <a:r>
              <a:rPr lang="en-US" b="1" i="1" u="sng" dirty="0" err="1"/>
              <a:t>busId</a:t>
            </a:r>
            <a:r>
              <a:rPr lang="en-US" dirty="0"/>
              <a:t>, </a:t>
            </a:r>
            <a:r>
              <a:rPr lang="en-US" b="1" i="1" u="sng" dirty="0" err="1"/>
              <a:t>stopId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Physical Database Design (Belong Table)</a:t>
            </a:r>
            <a:endParaRPr sz="30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853678" y="2351425"/>
            <a:ext cx="7436643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WHERE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 to open restaurant that is easily accessible by UMD students?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Which </a:t>
            </a:r>
            <a:r>
              <a:rPr lang="en-GB" sz="2400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RESTAURANT THEME</a:t>
            </a:r>
            <a:r>
              <a:rPr lang="en-GB" sz="24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Playfair Display"/>
              </a:rPr>
              <a:t>?</a:t>
            </a:r>
            <a:endParaRPr sz="24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/>
        </p:nvSpPr>
        <p:spPr>
          <a:xfrm>
            <a:off x="7115990" y="1187939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71586" y="650782"/>
            <a:ext cx="2500437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(By ease of reach for UMD students)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2B265-2D63-4F62-ABC7-BC54F1B5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" y="735378"/>
            <a:ext cx="6465093" cy="3490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1367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7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55388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X-Axis : Avg. Price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Low : Affordable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Y-Axis : Avg. Rating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200" i="1" dirty="0">
                <a:latin typeface="Open Sans SemiBold"/>
                <a:ea typeface="Open Sans SemiBold"/>
                <a:cs typeface="Open Sans SemiBold"/>
                <a:sym typeface="Open Sans SemiBold"/>
              </a:rPr>
              <a:t>High : Well-received</a:t>
            </a:r>
            <a:endParaRPr sz="1200" i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139700">
              <a:buSzPts val="1400"/>
            </a:pPr>
            <a:r>
              <a:rPr lang="en-GB" dirty="0" err="1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: Avg. Review count</a:t>
            </a:r>
          </a:p>
          <a:p>
            <a:pPr marL="139700">
              <a:buSzPts val="1400"/>
            </a:pPr>
            <a:r>
              <a:rPr lang="en-GB" sz="1200" i="1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High : Well-known</a:t>
            </a:r>
            <a:endParaRPr sz="1200" i="1" dirty="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707889" y="414338"/>
            <a:ext cx="4707074" cy="596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Filter for 10 recommended cities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269525" y="667563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 and affordable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0"/>
          <p:cNvGrpSpPr/>
          <p:nvPr/>
        </p:nvGrpSpPr>
        <p:grpSpPr>
          <a:xfrm rot="2700000">
            <a:off x="701432" y="1992266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dirty="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flipV="1">
            <a:off x="3179789" y="2109360"/>
            <a:ext cx="1956435" cy="825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9789" y="2934527"/>
            <a:ext cx="1962283" cy="8876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 rot="20162808">
            <a:off x="3459329" y="2109446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 rot="1377643">
            <a:off x="3686977" y="3470254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924025" y="193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97CB0-3880-4B76-8C22-31AA798E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835" y="65526"/>
            <a:ext cx="4323140" cy="5077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4E17A-4D9D-44B7-B2E9-1CE45EE16676}"/>
              </a:ext>
            </a:extLst>
          </p:cNvPr>
          <p:cNvSpPr txBox="1"/>
          <p:nvPr/>
        </p:nvSpPr>
        <p:spPr>
          <a:xfrm>
            <a:off x="0" y="2580126"/>
            <a:ext cx="312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City Wise Top 3 Restaurant Themes</a:t>
            </a:r>
            <a:endParaRPr lang="en-IN" sz="1800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Additional Observations - I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78F9F-FB69-4E13-B59B-D8E9623D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385"/>
            <a:ext cx="9144000" cy="2393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046AF-E756-4C04-9594-A9F484C9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3651"/>
            <a:ext cx="9144000" cy="15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2603457" y="3534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Consumer Queries</a:t>
            </a:r>
            <a:endParaRPr sz="4800" dirty="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613CE-87B9-444D-BE26-DCBCFC56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23" y="1578769"/>
            <a:ext cx="2368090" cy="3564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A5045-AB5A-44F2-8509-D39628C45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849" y="1392794"/>
            <a:ext cx="2343013" cy="2174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936C93-0148-413F-9775-FD0570EA0DF3}"/>
              </a:ext>
            </a:extLst>
          </p:cNvPr>
          <p:cNvSpPr txBox="1"/>
          <p:nvPr/>
        </p:nvSpPr>
        <p:spPr>
          <a:xfrm>
            <a:off x="6285416" y="1679615"/>
            <a:ext cx="19441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How much time will it take to reach this particular restaurant from this UMD shuttle stop?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A1CCB8-4EAE-436F-B48B-6402FBDDA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38" y="1484709"/>
            <a:ext cx="2330322" cy="2174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B9DEB1-A801-4A6E-A31C-2BE4CD5A2B90}"/>
              </a:ext>
            </a:extLst>
          </p:cNvPr>
          <p:cNvSpPr txBox="1"/>
          <p:nvPr/>
        </p:nvSpPr>
        <p:spPr>
          <a:xfrm>
            <a:off x="1070474" y="1686759"/>
            <a:ext cx="1771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I want to see which UMD shuttle drops me at a 7-Eleven in College Park</a:t>
            </a:r>
            <a:endParaRPr lang="en-IN" b="1" dirty="0"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2341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77A6-4B45-4CD8-8986-642E609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41"/>
            <a:ext cx="8520600" cy="572700"/>
          </a:xfrm>
        </p:spPr>
        <p:txBody>
          <a:bodyPr/>
          <a:lstStyle/>
          <a:p>
            <a:r>
              <a:rPr lang="en-US" dirty="0"/>
              <a:t>How to reach a restaurant?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C848-C04E-44D7-B7CF-D7DDB127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BB019-C80F-42EE-B2C0-58B38047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841"/>
            <a:ext cx="9144000" cy="2282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DAD85-4ECF-4670-AFEF-5EB58401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9144"/>
            <a:ext cx="9144000" cy="1240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2C5F9-A39D-4C46-8F99-B85E77AB35C2}"/>
              </a:ext>
            </a:extLst>
          </p:cNvPr>
          <p:cNvSpPr txBox="1"/>
          <p:nvPr/>
        </p:nvSpPr>
        <p:spPr>
          <a:xfrm>
            <a:off x="7522369" y="633841"/>
            <a:ext cx="1621631" cy="10092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462DB-8309-4985-A37F-F8D6751109F7}"/>
              </a:ext>
            </a:extLst>
          </p:cNvPr>
          <p:cNvSpPr txBox="1"/>
          <p:nvPr/>
        </p:nvSpPr>
        <p:spPr>
          <a:xfrm>
            <a:off x="7522369" y="3489144"/>
            <a:ext cx="1621631" cy="10205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91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20400" y="1376587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</a:t>
            </a:r>
            <a:r>
              <a:rPr lang="en-GB" dirty="0" err="1">
                <a:latin typeface="Open Sans"/>
                <a:ea typeface="Open Sans"/>
                <a:cs typeface="Open Sans"/>
                <a:sym typeface="Open Sans"/>
              </a:rPr>
              <a:t>Minking</a:t>
            </a: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 Hu.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20400" y="2210288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720400" y="3498850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 for UMD students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</a:t>
            </a:r>
            <a:r>
              <a:rPr lang="en-GB" sz="1800" dirty="0" err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Eg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Breweries, bars, Vegan Food, etc)</a:t>
            </a:r>
            <a:endParaRPr lang="en-IN"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Consumer Demand:</a:t>
            </a:r>
            <a:endParaRPr sz="1800" b="1" u="sng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 dirty="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 dirty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3" y="1391480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49" y="992490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63" y="3479006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 dirty="0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 dirty="0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GB" sz="1800" b="1" dirty="0" err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lang="en-GB" sz="1800" b="1" dirty="0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 Link) </a:t>
            </a:r>
            <a:endParaRPr sz="1800" b="1" dirty="0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5907" y="28095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79581" y="1549900"/>
            <a:ext cx="785813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cxnSpLocks/>
            <a:stCxn id="285" idx="2"/>
            <a:endCxn id="287" idx="0"/>
          </p:cNvCxnSpPr>
          <p:nvPr/>
        </p:nvCxnSpPr>
        <p:spPr>
          <a:xfrm flipH="1">
            <a:off x="6897550" y="1964200"/>
            <a:ext cx="1574938" cy="1323712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 dirty="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918</Words>
  <Application>Microsoft Office PowerPoint</Application>
  <PresentationFormat>On-screen Show (16:9)</PresentationFormat>
  <Paragraphs>183</Paragraphs>
  <Slides>26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Lato</vt:lpstr>
      <vt:lpstr>Oswald</vt:lpstr>
      <vt:lpstr>Arial</vt:lpstr>
      <vt:lpstr>Average</vt:lpstr>
      <vt:lpstr>Montserrat</vt:lpstr>
      <vt:lpstr>Open Sans</vt:lpstr>
      <vt:lpstr>Comic Sans MS</vt:lpstr>
      <vt:lpstr>Roboto</vt:lpstr>
      <vt:lpstr>Open Sans SemiBold</vt:lpstr>
      <vt:lpstr>Courier New</vt:lpstr>
      <vt:lpstr>Playfair Display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 (Belong Table)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10 recommended cities</vt:lpstr>
      <vt:lpstr>IF Open at College Park</vt:lpstr>
      <vt:lpstr>Results</vt:lpstr>
      <vt:lpstr>Additional Observations - I</vt:lpstr>
      <vt:lpstr>Consumer Queries</vt:lpstr>
      <vt:lpstr>How to reach a restaurant?</vt:lpstr>
      <vt:lpstr>Future Plans</vt:lpstr>
      <vt:lpstr>Thank you</vt:lpstr>
      <vt:lpstr>Review Text Sentiment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Aishwarya Bhangale</cp:lastModifiedBy>
  <cp:revision>28</cp:revision>
  <dcterms:modified xsi:type="dcterms:W3CDTF">2020-12-23T13:40:14Z</dcterms:modified>
</cp:coreProperties>
</file>